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pen Sans Ligh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vst3X1eB67G7wnQtJcwuDy4mp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Light-bold.fntdata"/><Relationship Id="rId22" Type="http://schemas.openxmlformats.org/officeDocument/2006/relationships/font" Target="fonts/OpenSansLight-boldItalic.fntdata"/><Relationship Id="rId21" Type="http://schemas.openxmlformats.org/officeDocument/2006/relationships/font" Target="fonts/OpenSansLigh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penSans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- verze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Claim - modré pozadí">
  <p:cSld name="CUSTOM_4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laim - bílé pozadí">
  <p:cSld name="CUSTOM_4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Claim minimal">
  <p:cSld name="CUSTOM_4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laim - gradient foto">
  <p:cSld name="OBJECT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3" name="Google Shape;43;p38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6" name="Google Shape;46;p39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kce s podnadpisem">
  <p:cSld name="CUSTOM_5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40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41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41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i="1" sz="1800">
                <a:solidFill>
                  <a:srgbClr val="888888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" type="body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42"/>
          <p:cNvSpPr txBox="1"/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/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 txBox="1"/>
          <p:nvPr>
            <p:ph type="title"/>
          </p:nvPr>
        </p:nvSpPr>
        <p:spPr>
          <a:xfrm>
            <a:off x="723495" y="396352"/>
            <a:ext cx="6243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b="0"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44"/>
          <p:cNvSpPr txBox="1"/>
          <p:nvPr>
            <p:ph idx="1" type="body"/>
          </p:nvPr>
        </p:nvSpPr>
        <p:spPr>
          <a:xfrm>
            <a:off x="723495" y="1033613"/>
            <a:ext cx="76011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44"/>
          <p:cNvSpPr txBox="1"/>
          <p:nvPr>
            <p:ph idx="12" type="sldNum"/>
          </p:nvPr>
        </p:nvSpPr>
        <p:spPr>
          <a:xfrm>
            <a:off x="6267045" y="471963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" type="subTitle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/>
          <p:nvPr>
            <p:ph idx="12" type="sldNum"/>
          </p:nvPr>
        </p:nvSpPr>
        <p:spPr>
          <a:xfrm>
            <a:off x="6267045" y="471963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Obrázek s titulkem">
  <p:cSld name="2_Obrázek s titulke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7"/>
          <p:cNvSpPr/>
          <p:nvPr>
            <p:ph idx="2" type="pic"/>
          </p:nvPr>
        </p:nvSpPr>
        <p:spPr>
          <a:xfrm>
            <a:off x="809828" y="1021404"/>
            <a:ext cx="7521900" cy="3312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6267045" y="471963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72" name="Google Shape;72;p47"/>
          <p:cNvSpPr txBox="1"/>
          <p:nvPr>
            <p:ph type="title"/>
          </p:nvPr>
        </p:nvSpPr>
        <p:spPr>
          <a:xfrm>
            <a:off x="723495" y="396352"/>
            <a:ext cx="6243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b="0"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 Slide Whit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8"/>
          <p:cNvSpPr txBox="1"/>
          <p:nvPr>
            <p:ph type="ctrTitle"/>
          </p:nvPr>
        </p:nvSpPr>
        <p:spPr>
          <a:xfrm>
            <a:off x="457200" y="1097280"/>
            <a:ext cx="41148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48"/>
          <p:cNvSpPr txBox="1"/>
          <p:nvPr>
            <p:ph idx="1" type="subTitle"/>
          </p:nvPr>
        </p:nvSpPr>
        <p:spPr>
          <a:xfrm>
            <a:off x="457200" y="2468880"/>
            <a:ext cx="4114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9"/>
          <p:cNvSpPr txBox="1"/>
          <p:nvPr>
            <p:ph type="title"/>
          </p:nvPr>
        </p:nvSpPr>
        <p:spPr>
          <a:xfrm>
            <a:off x="457200" y="594360"/>
            <a:ext cx="708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49"/>
          <p:cNvSpPr txBox="1"/>
          <p:nvPr>
            <p:ph idx="1" type="body"/>
          </p:nvPr>
        </p:nvSpPr>
        <p:spPr>
          <a:xfrm>
            <a:off x="457200" y="1459580"/>
            <a:ext cx="7086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7pPr>
            <a:lvl8pPr indent="-3175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8pPr>
            <a:lvl9pPr indent="-3048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0" type="dt"/>
          </p:nvPr>
        </p:nvSpPr>
        <p:spPr>
          <a:xfrm>
            <a:off x="7543800" y="4810899"/>
            <a:ext cx="91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458200" y="4810899"/>
            <a:ext cx="228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cxnSp>
        <p:nvCxnSpPr>
          <p:cNvPr id="81" name="Google Shape;81;p49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0"/>
          <p:cNvSpPr txBox="1"/>
          <p:nvPr>
            <p:ph idx="1" type="body"/>
          </p:nvPr>
        </p:nvSpPr>
        <p:spPr>
          <a:xfrm>
            <a:off x="457200" y="1097756"/>
            <a:ext cx="70866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5pPr>
            <a:lvl6pPr indent="-3048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6pPr>
            <a:lvl7pPr indent="-3048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7pPr>
            <a:lvl8pPr indent="-3048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84" name="Google Shape;84;p50"/>
          <p:cNvSpPr txBox="1"/>
          <p:nvPr>
            <p:ph idx="10" type="dt"/>
          </p:nvPr>
        </p:nvSpPr>
        <p:spPr>
          <a:xfrm>
            <a:off x="7543800" y="4810899"/>
            <a:ext cx="91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50"/>
          <p:cNvSpPr txBox="1"/>
          <p:nvPr>
            <p:ph idx="12" type="sldNum"/>
          </p:nvPr>
        </p:nvSpPr>
        <p:spPr>
          <a:xfrm>
            <a:off x="8458200" y="4810899"/>
            <a:ext cx="228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cxnSp>
        <p:nvCxnSpPr>
          <p:cNvPr id="86" name="Google Shape;86;p50"/>
          <p:cNvCxnSpPr/>
          <p:nvPr/>
        </p:nvCxnSpPr>
        <p:spPr>
          <a:xfrm>
            <a:off x="457200" y="3429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50"/>
          <p:cNvSpPr txBox="1"/>
          <p:nvPr>
            <p:ph type="title"/>
          </p:nvPr>
        </p:nvSpPr>
        <p:spPr>
          <a:xfrm>
            <a:off x="457200" y="445770"/>
            <a:ext cx="7086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1"/>
          <p:cNvSpPr txBox="1"/>
          <p:nvPr>
            <p:ph idx="1" type="body"/>
          </p:nvPr>
        </p:nvSpPr>
        <p:spPr>
          <a:xfrm>
            <a:off x="457200" y="1459580"/>
            <a:ext cx="70866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90" name="Google Shape;90;p51"/>
          <p:cNvSpPr txBox="1"/>
          <p:nvPr>
            <p:ph idx="12" type="sldNum"/>
          </p:nvPr>
        </p:nvSpPr>
        <p:spPr>
          <a:xfrm>
            <a:off x="8458200" y="4810899"/>
            <a:ext cx="228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cxnSp>
        <p:nvCxnSpPr>
          <p:cNvPr id="91" name="Google Shape;91;p5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51"/>
          <p:cNvSpPr txBox="1"/>
          <p:nvPr>
            <p:ph type="title"/>
          </p:nvPr>
        </p:nvSpPr>
        <p:spPr>
          <a:xfrm>
            <a:off x="457200" y="445770"/>
            <a:ext cx="7086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lastní rozložení">
  <p:cSld name="Vlastní rozložení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2"/>
          <p:cNvSpPr txBox="1"/>
          <p:nvPr>
            <p:ph idx="10" type="dt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52"/>
          <p:cNvSpPr txBox="1"/>
          <p:nvPr>
            <p:ph idx="11" type="ftr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52"/>
          <p:cNvSpPr txBox="1"/>
          <p:nvPr>
            <p:ph idx="12" type="sldNum"/>
          </p:nvPr>
        </p:nvSpPr>
        <p:spPr>
          <a:xfrm>
            <a:off x="64579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97" name="Google Shape;97;p52"/>
          <p:cNvSpPr/>
          <p:nvPr/>
        </p:nvSpPr>
        <p:spPr>
          <a:xfrm>
            <a:off x="0" y="0"/>
            <a:ext cx="9144000" cy="26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1093" y="839430"/>
            <a:ext cx="3241359" cy="101223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2"/>
          <p:cNvSpPr txBox="1"/>
          <p:nvPr>
            <p:ph type="title"/>
          </p:nvPr>
        </p:nvSpPr>
        <p:spPr>
          <a:xfrm>
            <a:off x="628650" y="2381916"/>
            <a:ext cx="78867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C3DE"/>
              </a:buClr>
              <a:buSzPts val="3300"/>
              <a:buFont typeface="Calibri"/>
              <a:buNone/>
              <a:defRPr b="1" sz="11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0" name="Google Shape;1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000" y="-88082"/>
            <a:ext cx="2824200" cy="2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 Image" showMasterSp="0">
  <p:cSld name="Section Header w Imag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3"/>
          <p:cNvSpPr/>
          <p:nvPr>
            <p:ph idx="2" type="pic"/>
          </p:nvPr>
        </p:nvSpPr>
        <p:spPr>
          <a:xfrm>
            <a:off x="0" y="0"/>
            <a:ext cx="7829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53"/>
          <p:cNvSpPr txBox="1"/>
          <p:nvPr>
            <p:ph type="title"/>
          </p:nvPr>
        </p:nvSpPr>
        <p:spPr>
          <a:xfrm>
            <a:off x="486000" y="492919"/>
            <a:ext cx="62532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Char char="●"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53"/>
          <p:cNvSpPr txBox="1"/>
          <p:nvPr>
            <p:ph idx="10" type="dt"/>
          </p:nvPr>
        </p:nvSpPr>
        <p:spPr>
          <a:xfrm>
            <a:off x="704700" y="4789205"/>
            <a:ext cx="1671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53"/>
          <p:cNvSpPr txBox="1"/>
          <p:nvPr>
            <p:ph idx="11" type="ftr"/>
          </p:nvPr>
        </p:nvSpPr>
        <p:spPr>
          <a:xfrm>
            <a:off x="486000" y="4905516"/>
            <a:ext cx="189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53"/>
          <p:cNvSpPr txBox="1"/>
          <p:nvPr>
            <p:ph idx="12" type="sldNum"/>
          </p:nvPr>
        </p:nvSpPr>
        <p:spPr>
          <a:xfrm>
            <a:off x="486000" y="4789205"/>
            <a:ext cx="216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107" name="Google Shape;107;p53"/>
          <p:cNvSpPr txBox="1"/>
          <p:nvPr>
            <p:ph idx="1" type="body"/>
          </p:nvPr>
        </p:nvSpPr>
        <p:spPr>
          <a:xfrm>
            <a:off x="486000" y="2205900"/>
            <a:ext cx="32172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08" name="Google Shape;10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5500" y="4803300"/>
            <a:ext cx="1700788" cy="8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424" y="411341"/>
            <a:ext cx="532639" cy="63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Základní - 1row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28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18" name="Google Shape;18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Základní - 2row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453200" y="1443050"/>
            <a:ext cx="8238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22" name="Google Shape;22;p29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25" name="Google Shape;25;p30" title="Nadpis"/>
          <p:cNvSpPr txBox="1"/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29" name="Google Shape;29;p31" title="Nadpis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idx="1" type="body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2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rázdný">
  <p:cSld name="CUSTOM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Prázdný s logem">
  <p:cSld name="CUSTOM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8" name="Google Shape;8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oje.czechitas.cz/cs" TargetMode="External"/><Relationship Id="rId4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DbwqN3uY_cAa2CTzIR3ADTbXmRHMJF-h?usp=shari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type="title"/>
          </p:nvPr>
        </p:nvSpPr>
        <p:spPr>
          <a:xfrm>
            <a:off x="453200" y="1432225"/>
            <a:ext cx="74253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>
                <a:latin typeface="Verdana"/>
                <a:ea typeface="Verdana"/>
                <a:cs typeface="Verdana"/>
                <a:sym typeface="Verdana"/>
              </a:rPr>
              <a:t>Projekt</a:t>
            </a:r>
            <a:br>
              <a:rPr lang="cs">
                <a:latin typeface="Verdana"/>
                <a:ea typeface="Verdana"/>
                <a:cs typeface="Verdana"/>
                <a:sym typeface="Verdana"/>
              </a:rPr>
            </a:br>
            <a:r>
              <a:rPr lang="cs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cs">
                <a:latin typeface="Verdana"/>
                <a:ea typeface="Verdana"/>
                <a:cs typeface="Verdana"/>
                <a:sym typeface="Verdana"/>
              </a:rPr>
            </a:br>
            <a:r>
              <a:rPr lang="cs" sz="1800">
                <a:latin typeface="Verdana"/>
                <a:ea typeface="Verdana"/>
                <a:cs typeface="Verdana"/>
                <a:sym typeface="Verdana"/>
              </a:rPr>
              <a:t>aneb Jak ho hravě zmáknout </a:t>
            </a:r>
            <a:br>
              <a:rPr lang="cs" sz="1800">
                <a:latin typeface="Verdana"/>
                <a:ea typeface="Verdana"/>
                <a:cs typeface="Verdana"/>
                <a:sym typeface="Verdana"/>
              </a:rPr>
            </a:br>
            <a:r>
              <a:rPr lang="cs" sz="1800">
                <a:latin typeface="Verdana"/>
                <a:ea typeface="Verdana"/>
                <a:cs typeface="Verdana"/>
                <a:sym typeface="Verdana"/>
              </a:rPr>
              <a:t>a odevzdat na výbornou</a:t>
            </a:r>
            <a:r>
              <a:rPr lang="cs" sz="41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4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1"/>
          <p:cNvSpPr txBox="1"/>
          <p:nvPr>
            <p:ph idx="1" type="subTitle"/>
          </p:nvPr>
        </p:nvSpPr>
        <p:spPr>
          <a:xfrm>
            <a:off x="453200" y="3908625"/>
            <a:ext cx="5102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">
                <a:latin typeface="Verdana"/>
                <a:ea typeface="Verdana"/>
                <a:cs typeface="Verdana"/>
                <a:sym typeface="Verdana"/>
              </a:rPr>
              <a:t>HTML a CSS </a:t>
            </a:r>
            <a:r>
              <a:rPr lang="cs">
                <a:latin typeface="Verdana"/>
                <a:ea typeface="Verdana"/>
                <a:cs typeface="Verdana"/>
                <a:sym typeface="Verdana"/>
              </a:rPr>
              <a:t>- zima 2024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/>
          <p:nvPr>
            <p:ph idx="1" type="body"/>
          </p:nvPr>
        </p:nvSpPr>
        <p:spPr>
          <a:xfrm>
            <a:off x="248750" y="1028075"/>
            <a:ext cx="852060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 odevzdání úkolu odejde mailová notifikace tomu, kdo opravuje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následně ti přijde zpátky opravené řešení s komentáři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odpovídej přímo na komentáře (kliknutím na komentáře) - tato odpověď dojde mailem opravujícímu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komentáře nikdy neoznačuj jako vyřešené - v tu chvíli už se k nim opravující nedostane a zmizí mu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pokud založíš svůj komentář, tak opravujícímu nic do mailu nepřijde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případě chyb původní řešení nech a pod něj nakopíruj nové řešení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pokud nedostaneš odpověď do pár dnů, tak se neboj ozvat - občas můžeme mail přehlédnout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325" y="1703650"/>
            <a:ext cx="5133500" cy="9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>
            <p:ph idx="1" type="body"/>
          </p:nvPr>
        </p:nvSpPr>
        <p:spPr>
          <a:xfrm>
            <a:off x="538200" y="385475"/>
            <a:ext cx="6832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cs" sz="2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Komunikace s opravujícím</a:t>
            </a:r>
            <a:endParaRPr b="1" sz="2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/>
          <p:nvPr>
            <p:ph type="title"/>
          </p:nvPr>
        </p:nvSpPr>
        <p:spPr>
          <a:xfrm>
            <a:off x="556650" y="34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" sz="2600">
                <a:latin typeface="Verdana"/>
                <a:ea typeface="Verdana"/>
                <a:cs typeface="Verdana"/>
                <a:sym typeface="Verdana"/>
              </a:rPr>
              <a:t>Co znamená </a:t>
            </a:r>
            <a:r>
              <a:rPr b="1" lang="cs" sz="2600">
                <a:latin typeface="Verdana"/>
                <a:ea typeface="Verdana"/>
                <a:cs typeface="Verdana"/>
                <a:sym typeface="Verdana"/>
              </a:rPr>
              <a:t>odevzdaný</a:t>
            </a:r>
            <a:r>
              <a:rPr lang="cs" sz="2600">
                <a:latin typeface="Verdana"/>
                <a:ea typeface="Verdana"/>
                <a:cs typeface="Verdana"/>
                <a:sym typeface="Verdana"/>
              </a:rPr>
              <a:t> domácí úkol 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11"/>
          <p:cNvSpPr txBox="1"/>
          <p:nvPr>
            <p:ph idx="1" type="body"/>
          </p:nvPr>
        </p:nvSpPr>
        <p:spPr>
          <a:xfrm>
            <a:off x="311700" y="1017725"/>
            <a:ext cx="852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pokud je nastavený deadline na odevzdání úkolu např. 1. 11. 2023 - je nutné v den deadlinu úkol </a:t>
            </a:r>
            <a:r>
              <a:rPr b="1"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mít opravdu ve správném znění - schválený koučem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den deadlinu tedy odevzdávej úkol jen v případě, pokud jsi si jistá, že ho máš bez chybky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intenzivně tedy doporučujeme úkol odevzdat co nejdřív před deadlinem a získat tak čas pro vyjádření kouče, jak si vedeš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úkol ti před deadlinem může kouč vrátit k opravení tak, abys ho stihla opravdu odevzdat ve správném znění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využij proto téhle šance a dopřej si nad první verzí tvého úkolu malou konzultaci, která ke správnosti může pomoct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b="1"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ČASTEČNÉ ZPRACOVÁNÍ ÚKOLU - NENÍ SPRÁVNĚ ODEVZDANÝ ÚKOL </a:t>
            </a:r>
            <a:endParaRPr b="1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>
            <p:ph type="title"/>
          </p:nvPr>
        </p:nvSpPr>
        <p:spPr>
          <a:xfrm>
            <a:off x="545500" y="359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" sz="2600">
                <a:latin typeface="Verdana"/>
                <a:ea typeface="Verdana"/>
                <a:cs typeface="Verdana"/>
                <a:sym typeface="Verdana"/>
              </a:rPr>
              <a:t>Co se stane, </a:t>
            </a:r>
            <a:r>
              <a:rPr b="1" lang="cs" sz="2600">
                <a:latin typeface="Verdana"/>
                <a:ea typeface="Verdana"/>
                <a:cs typeface="Verdana"/>
                <a:sym typeface="Verdana"/>
              </a:rPr>
              <a:t>když úkol v den odevzdání NEODEVZDÁM </a:t>
            </a:r>
            <a:endParaRPr b="1"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12"/>
          <p:cNvSpPr txBox="1"/>
          <p:nvPr>
            <p:ph idx="1" type="body"/>
          </p:nvPr>
        </p:nvSpPr>
        <p:spPr>
          <a:xfrm>
            <a:off x="387875" y="141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Pevně věřím, že se to nestane, ale občas máme zkušenosti s někým, kdo se chce téhle malé povinnosti nějak vyhnout.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když se to může zdát jako zbytečné pruzení, radši budeme mít takový malý soupis pravidel.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INDIVIDUÁLNÍ DOMLUVA </a:t>
            </a:r>
            <a:endParaRPr b="1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Pokud do cesty vstoupí něco opravdu neplánovaného, co ti zkříží plány a nebudeš díky tomu moct odevzdat POVINNÝ úkol včas - dej mi obratem vědět. Moc ráda se s tebou pobavím o individuálním řešení.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12"/>
          <p:cNvSpPr txBox="1"/>
          <p:nvPr>
            <p:ph idx="2" type="body"/>
          </p:nvPr>
        </p:nvSpPr>
        <p:spPr>
          <a:xfrm>
            <a:off x="4824775" y="14196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Pokud v termínu odevzdání POVINNÝ úkol nebude odevzdaný a schválený lektorem a nedáš o tom před tímto termínem vědět, považujeme úkol za nesplněný.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případě, že úkol neodevzdáš vůbec, není pak jednoduše možnost získat na konci kurzu certifikát.</a:t>
            </a:r>
            <a:r>
              <a:rPr lang="c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type="title"/>
          </p:nvPr>
        </p:nvSpPr>
        <p:spPr>
          <a:xfrm>
            <a:off x="378475" y="37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" sz="2600">
                <a:latin typeface="Verdana"/>
                <a:ea typeface="Verdana"/>
                <a:cs typeface="Verdana"/>
                <a:sym typeface="Verdana"/>
              </a:rPr>
              <a:t>Zadání domácího úkolu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zadání domácího úkolu tě vždy informuje lektorka, konkrétní zadání pak najdeš vždy s kompletními podklady v portálu </a:t>
            </a:r>
            <a:r>
              <a:rPr lang="cs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moje.czechitas.cz</a:t>
            </a:r>
            <a:r>
              <a:rPr lang="c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moje.czechitas.cz budeš také úkol nahrávat formou odkazu na Google Drive složku.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175" y="1017725"/>
            <a:ext cx="3327900" cy="3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534350" y="378500"/>
            <a:ext cx="75345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1. Přihlaš se na moje.czechitas.cz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50" y="1033500"/>
            <a:ext cx="7319649" cy="37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10387" l="0" r="0" t="10616"/>
          <a:stretch/>
        </p:blipFill>
        <p:spPr>
          <a:xfrm>
            <a:off x="771725" y="1060225"/>
            <a:ext cx="7198724" cy="37906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526000" y="370850"/>
            <a:ext cx="91440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2. Klikni na Co mě čeká a vyber záložku Domácí úkoly. </a:t>
            </a:r>
            <a:b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Vyber konkrétní úkol.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771725" y="2768225"/>
            <a:ext cx="967800" cy="2283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3297325" y="1614050"/>
            <a:ext cx="967800" cy="2283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412925" y="2682275"/>
            <a:ext cx="3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4265125" y="1528100"/>
            <a:ext cx="3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1981350" y="2353350"/>
            <a:ext cx="5785200" cy="24681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7777225" y="4298300"/>
            <a:ext cx="3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00" y="874300"/>
            <a:ext cx="8224426" cy="4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2626875" y="1525263"/>
            <a:ext cx="2590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Zde uvidíte zadání úkolu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6608900" y="874300"/>
            <a:ext cx="21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Zde najdete, zda je úkol povinný nebo ne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6565400" y="2255300"/>
            <a:ext cx="2590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Deadline odevzdání úkolu</a:t>
            </a:r>
            <a:endParaRPr b="0" i="0" sz="1400" u="none" cap="none" strike="noStrike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690575" y="3570425"/>
            <a:ext cx="3331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98" name="Google Shape;198;p5"/>
          <p:cNvCxnSpPr/>
          <p:nvPr/>
        </p:nvCxnSpPr>
        <p:spPr>
          <a:xfrm rot="10800000">
            <a:off x="6254900" y="1863800"/>
            <a:ext cx="1521300" cy="391500"/>
          </a:xfrm>
          <a:prstGeom prst="straightConnector1">
            <a:avLst/>
          </a:prstGeom>
          <a:noFill/>
          <a:ln cap="flat" cmpd="sng" w="28575">
            <a:solidFill>
              <a:srgbClr val="F02D9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5"/>
          <p:cNvCxnSpPr/>
          <p:nvPr/>
        </p:nvCxnSpPr>
        <p:spPr>
          <a:xfrm rot="10800000">
            <a:off x="3948500" y="1082200"/>
            <a:ext cx="2616900" cy="156900"/>
          </a:xfrm>
          <a:prstGeom prst="straightConnector1">
            <a:avLst/>
          </a:prstGeom>
          <a:noFill/>
          <a:ln cap="flat" cmpd="sng" w="28575">
            <a:solidFill>
              <a:srgbClr val="F02D9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5"/>
          <p:cNvCxnSpPr/>
          <p:nvPr/>
        </p:nvCxnSpPr>
        <p:spPr>
          <a:xfrm>
            <a:off x="2839300" y="1820225"/>
            <a:ext cx="108900" cy="663300"/>
          </a:xfrm>
          <a:prstGeom prst="straightConnector1">
            <a:avLst/>
          </a:prstGeom>
          <a:noFill/>
          <a:ln cap="flat" cmpd="sng" w="28575">
            <a:solidFill>
              <a:srgbClr val="F02D9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534725" y="346600"/>
            <a:ext cx="85584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3. Zobrazení úkolu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545700" y="359700"/>
            <a:ext cx="8598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4. Otevři si nové okno a připrav si dokument k odeslání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6"/>
          <p:cNvSpPr txBox="1"/>
          <p:nvPr>
            <p:ph idx="4294967295" type="subTitle"/>
          </p:nvPr>
        </p:nvSpPr>
        <p:spPr>
          <a:xfrm>
            <a:off x="311700" y="776425"/>
            <a:ext cx="85206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 sdílené složce </a:t>
            </a:r>
            <a:r>
              <a:rPr b="0" i="0" lang="cs" sz="13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Odevzdání projektu</a:t>
            </a: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klikni pravým tlačítkem, nebo použij tlačítko Přidat =&gt; 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vyber Nová složka a pojmenuj ji </a:t>
            </a:r>
            <a:r>
              <a:rPr b="1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celým svým jménem a příjmením 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složku otevři 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-"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složky můžeš přes Nahrání souboru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vkládat již vytvořené dokumenty nebo 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založit Dokumenty Google (pokud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cs" sz="1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jen vkládáš zdrojové kódy)</a:t>
            </a:r>
            <a:endParaRPr b="0" i="0" sz="1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25058" t="0"/>
          <a:stretch/>
        </p:blipFill>
        <p:spPr>
          <a:xfrm>
            <a:off x="4190525" y="2055675"/>
            <a:ext cx="4511000" cy="29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311700" y="1004850"/>
            <a:ext cx="85206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c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Klikni pravým tlačítkem na tvou složku (viz 1. šipka)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c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Klikni na sdílet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c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Klikni na zkopírovat odkaz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c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Vrať se do moje.czechitas.cz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 b="0" l="0" r="13126" t="0"/>
          <a:stretch/>
        </p:blipFill>
        <p:spPr>
          <a:xfrm>
            <a:off x="3759825" y="1452125"/>
            <a:ext cx="5017825" cy="25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545700" y="370850"/>
            <a:ext cx="8598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5. U složky nastav sdílení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3874" y="3840999"/>
            <a:ext cx="3696975" cy="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00" y="874300"/>
            <a:ext cx="8224426" cy="4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690575" y="3570425"/>
            <a:ext cx="3331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3" name="Google Shape;223;p8"/>
          <p:cNvCxnSpPr/>
          <p:nvPr/>
        </p:nvCxnSpPr>
        <p:spPr>
          <a:xfrm flipH="1">
            <a:off x="6059000" y="2255300"/>
            <a:ext cx="1717200" cy="184800"/>
          </a:xfrm>
          <a:prstGeom prst="straightConnector1">
            <a:avLst/>
          </a:prstGeom>
          <a:noFill/>
          <a:ln cap="flat" cmpd="sng" w="28575">
            <a:solidFill>
              <a:srgbClr val="F02D9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p8"/>
          <p:cNvSpPr txBox="1"/>
          <p:nvPr>
            <p:ph idx="1" type="body"/>
          </p:nvPr>
        </p:nvSpPr>
        <p:spPr>
          <a:xfrm>
            <a:off x="529425" y="351175"/>
            <a:ext cx="85584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6. Vrať se do Moje Czechitas - klikni na Odevzdat úkol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/>
          <p:nvPr/>
        </p:nvSpPr>
        <p:spPr>
          <a:xfrm>
            <a:off x="5021200" y="2136800"/>
            <a:ext cx="33318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pole </a:t>
            </a:r>
            <a:r>
              <a:rPr b="0" i="0" lang="cs" sz="1400" u="none" cap="none" strike="noStrike">
                <a:solidFill>
                  <a:srgbClr val="F02D95"/>
                </a:solidFill>
                <a:latin typeface="Verdana"/>
                <a:ea typeface="Verdana"/>
                <a:cs typeface="Verdana"/>
                <a:sym typeface="Verdana"/>
              </a:rPr>
              <a:t>Odkaz na řešení úkolů </a:t>
            </a:r>
            <a:r>
              <a:rPr b="0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nahrajete </a:t>
            </a:r>
            <a:r>
              <a:rPr b="1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odkaz na </a:t>
            </a:r>
            <a:r>
              <a:rPr b="1" i="0" lang="cs" sz="1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SLOŽKU</a:t>
            </a:r>
            <a:r>
              <a:rPr b="1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kam jste úkol nahráli</a:t>
            </a:r>
            <a:r>
              <a:rPr b="0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Neukládej zde odkaz přímo na dokument. </a:t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cs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Poté klikněte na odevzdat úkol.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 flipH="1">
            <a:off x="3916800" y="3571100"/>
            <a:ext cx="2120400" cy="261000"/>
          </a:xfrm>
          <a:prstGeom prst="straightConnector1">
            <a:avLst/>
          </a:prstGeom>
          <a:noFill/>
          <a:ln cap="flat" cmpd="sng" w="28575">
            <a:solidFill>
              <a:srgbClr val="F02D9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1" name="Google Shape;2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725" y="837450"/>
            <a:ext cx="2970675" cy="3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>
            <p:ph idx="1" type="body"/>
          </p:nvPr>
        </p:nvSpPr>
        <p:spPr>
          <a:xfrm>
            <a:off x="538200" y="372975"/>
            <a:ext cx="3765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c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7. Odevzdání úkolu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